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5" r:id="rId8"/>
    <p:sldId id="262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0"/>
    <p:restoredTop sz="94693"/>
  </p:normalViewPr>
  <p:slideViewPr>
    <p:cSldViewPr snapToGrid="0">
      <p:cViewPr varScale="1">
        <p:scale>
          <a:sx n="141" d="100"/>
          <a:sy n="141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FB5A-87DE-4F7E-5DC7-11B0063FA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D03BF-EC7C-A63A-5664-44BE294F4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124A7-AAA4-F1E1-2FB0-49F0460D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8328F-05EA-7C89-4333-CA60831A4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52A12-C72F-2108-2466-9B9BAC2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5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B339-8AFD-AB32-98D8-A82537BF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AA3A8-75B8-DC77-92E8-0DF89CFE0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4ABD2-945E-D002-9285-68D0BB531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903BC-A502-9161-277E-A371C2EA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45F37-D758-4F4F-3BA4-56116CA1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11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1699F6-D152-365E-CE6A-F8A827A6EB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845C18-D98F-1F2E-1652-DAD892715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4E5AF-ADAC-21E4-98ED-083D2E55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107CB-474D-4A76-0FDC-1AAE26C2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52A8-D04B-3486-9C1A-96E1448E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3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FA33-CB39-C1FD-703C-D9D582AE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A97C-02E8-DF8C-B0BF-AC1AC40F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1BF29-5486-B8C8-3B0F-A6FBCCE6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708B-07CD-E45E-4461-DB1991914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A165-062E-6A34-69B5-057FAFCE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0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07838-124E-B9CF-4D1B-0744FC15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C3D7B-F2C7-E555-ED08-659F37887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55C8-4D21-1FB8-3997-9CCDA96A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49464-DCA2-8DC6-2A91-5EAD46AC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65275-76AC-3C5D-5D9C-BC3F913F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4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362AB-72D5-A2FF-CCE1-A64B0407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7F93-3DC3-FB4F-6831-93AA8684F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3BAC9-A981-9B8D-752E-CA88C15D9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E6E5A-6B71-CC25-59E5-E5F4C261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AE5F1-CC11-24B1-97B8-F7AD3245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99B10-9337-08B9-0CEA-0F82D975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7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DAC9-6D6D-E6A0-6DD8-9A4A6CCA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FCE1B-B191-A15E-AC62-68B7D6D51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2A531-B8F0-02B5-85F9-D78370635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D8FF0-825C-35B9-2C24-711A267CF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5B9FA-0D71-2753-21F4-2B187B6E6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C45D04-E58B-DEDF-9A51-D3B9CFCE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4C3F2-EAF3-6E30-D8A6-A95AEE8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65881-555E-61AA-A352-A7394A54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1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EA3A-01C9-5AB1-537D-3BDF9ABC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C53E4-D9B0-91A2-1A53-1F864CFF8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B4D4A-271F-F4C4-FB51-506883B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5C228-2E83-24C5-CFD2-B13755F1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2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C5404-7DA8-F9D9-84BB-6191987B8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80DEA4-1E14-0241-2B9D-AFED9864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10C35-AB90-D05E-CF13-09A43740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7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29A2-656A-C598-D0C4-8C320223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7DE99-7143-50F7-E90C-C89CCFFFE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7726C-793E-860A-4BC5-FBEF1E88B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BDF94-F0C0-A7F1-AC70-FE3EE2A3E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804BD-5CEA-6B21-A106-8C7F8214E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2190C-EAEC-E373-D68A-4832FA4E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3CA4-8925-C1EB-BBF9-CE52FFBB7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DDDA4D-BE5F-D8A4-3C16-9DAB08D49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C4DA7-CCF6-C29B-6CC2-402ABA0EA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268E-7CE7-AFBA-D4BA-002B86C0B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5F655-792C-59FB-BDC1-3E7F03FC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6FF04-7F80-F3AB-AD0F-B01AF88B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0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226A5-3CAE-F5EE-BCBC-42BD3979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C66DF-B02F-82EC-0EB4-33A04F26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41C7E-6094-D80F-5E03-70B408709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67341-701B-A340-B52D-96C6A31C65C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31180-7557-1EEE-FD01-61166D9D4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3A0D9-E58A-D4AE-7ECD-65DE93038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13AFA-A86C-7043-847E-1B9E37A92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2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4E9CB-D8F2-2414-EB80-653598680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Intro to hydrological modeling: the </a:t>
            </a:r>
            <a:r>
              <a:rPr lang="en-US" dirty="0"/>
              <a:t>HBV model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DBC021-9F4F-A98B-AD24-A4C0B1608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73" y="2387600"/>
            <a:ext cx="8745373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4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5E4676B-232C-B1D1-B398-6A7AC9D6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835" y="120612"/>
            <a:ext cx="6959165" cy="620037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494A7D0-175C-7ECA-586C-8810756F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04" y="4201433"/>
            <a:ext cx="5118100" cy="1028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A143ED-E9BF-7E3C-DBAF-3C0B9D03AACC}"/>
              </a:ext>
            </a:extLst>
          </p:cNvPr>
          <p:cNvSpPr txBox="1"/>
          <p:nvPr/>
        </p:nvSpPr>
        <p:spPr>
          <a:xfrm>
            <a:off x="1491335" y="1627867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Century Gothic" panose="020B0502020202020204" pitchFamily="34" charset="0"/>
              </a:rPr>
              <a:t>HBV Model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9187D-F617-6FF2-36DC-C04293A103D9}"/>
              </a:ext>
            </a:extLst>
          </p:cNvPr>
          <p:cNvSpPr txBox="1"/>
          <p:nvPr/>
        </p:nvSpPr>
        <p:spPr>
          <a:xfrm>
            <a:off x="1126962" y="2574470"/>
            <a:ext cx="3485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Lumped or semi-distributed conceptual model</a:t>
            </a:r>
          </a:p>
        </p:txBody>
      </p:sp>
    </p:spTree>
    <p:extLst>
      <p:ext uri="{BB962C8B-B14F-4D97-AF65-F5344CB8AC3E}">
        <p14:creationId xmlns:p14="http://schemas.microsoft.com/office/powerpoint/2010/main" val="363416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494A7D0-175C-7ECA-586C-8810756F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6" y="2573565"/>
            <a:ext cx="11618187" cy="2335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A143ED-E9BF-7E3C-DBAF-3C0B9D03AACC}"/>
              </a:ext>
            </a:extLst>
          </p:cNvPr>
          <p:cNvSpPr txBox="1"/>
          <p:nvPr/>
        </p:nvSpPr>
        <p:spPr>
          <a:xfrm>
            <a:off x="1467538" y="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Century Gothic" panose="020B0502020202020204" pitchFamily="34" charset="0"/>
              </a:rPr>
              <a:t>HBV Model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9187D-F617-6FF2-36DC-C04293A103D9}"/>
              </a:ext>
            </a:extLst>
          </p:cNvPr>
          <p:cNvSpPr txBox="1"/>
          <p:nvPr/>
        </p:nvSpPr>
        <p:spPr>
          <a:xfrm>
            <a:off x="1103165" y="946603"/>
            <a:ext cx="3485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Lumped or semi-distributed conceptual model</a:t>
            </a:r>
          </a:p>
        </p:txBody>
      </p:sp>
    </p:spTree>
    <p:extLst>
      <p:ext uri="{BB962C8B-B14F-4D97-AF65-F5344CB8AC3E}">
        <p14:creationId xmlns:p14="http://schemas.microsoft.com/office/powerpoint/2010/main" val="169640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65A9DB3-7054-0DB5-CE37-EFAC7D96D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107" y="506994"/>
            <a:ext cx="9424893" cy="6351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D15B35-A19E-08E8-3DD0-1B10959EFB09}"/>
              </a:ext>
            </a:extLst>
          </p:cNvPr>
          <p:cNvSpPr txBox="1"/>
          <p:nvPr/>
        </p:nvSpPr>
        <p:spPr>
          <a:xfrm>
            <a:off x="333588" y="597529"/>
            <a:ext cx="4867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Century Gothic" panose="020B0502020202020204" pitchFamily="34" charset="0"/>
              </a:rPr>
              <a:t>Structure of the HBV Model</a:t>
            </a:r>
          </a:p>
        </p:txBody>
      </p:sp>
    </p:spTree>
    <p:extLst>
      <p:ext uri="{BB962C8B-B14F-4D97-AF65-F5344CB8AC3E}">
        <p14:creationId xmlns:p14="http://schemas.microsoft.com/office/powerpoint/2010/main" val="371707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1569702-826F-2BF4-4E67-63F8D791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95" y="0"/>
            <a:ext cx="6488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27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6A74849-07CD-AF39-6A75-BDC068AC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5" y="0"/>
            <a:ext cx="11700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7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EB9B-B0D2-728D-5EDC-8923D14D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HBV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10E25-F21C-F3D2-D1EB-4888C1DC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P and T</a:t>
            </a:r>
          </a:p>
          <a:p>
            <a:r>
              <a:rPr lang="en-US" dirty="0"/>
              <a:t>Calculate PET</a:t>
            </a:r>
          </a:p>
          <a:p>
            <a:r>
              <a:rPr lang="en-US" dirty="0"/>
              <a:t>Set HBV parameters</a:t>
            </a:r>
          </a:p>
          <a:p>
            <a:r>
              <a:rPr lang="en-US" dirty="0"/>
              <a:t>Run model</a:t>
            </a:r>
          </a:p>
          <a:p>
            <a:r>
              <a:rPr lang="en-US" dirty="0"/>
              <a:t>Compare modeled and observed Q</a:t>
            </a:r>
          </a:p>
          <a:p>
            <a:r>
              <a:rPr lang="en-US" dirty="0"/>
              <a:t>Assess model fit with NSE</a:t>
            </a:r>
          </a:p>
          <a:p>
            <a:r>
              <a:rPr lang="en-US" dirty="0"/>
              <a:t>Calibrate </a:t>
            </a:r>
          </a:p>
          <a:p>
            <a:pPr lvl="1"/>
            <a:r>
              <a:rPr lang="en-US" dirty="0"/>
              <a:t>Use your process understanding to manually calibrate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70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D109-E306-9600-6BE7-56BB23AD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Hamon method, degree days, 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ED44E-A05B-CA47-8EEA-0E9A65832D17}"/>
              </a:ext>
            </a:extLst>
          </p:cNvPr>
          <p:cNvSpPr txBox="1"/>
          <p:nvPr/>
        </p:nvSpPr>
        <p:spPr>
          <a:xfrm>
            <a:off x="262552" y="2496386"/>
            <a:ext cx="5640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entury Gothic" panose="020B0502020202020204" pitchFamily="34" charset="0"/>
              </a:rPr>
              <a:t>The Hamon method (Hamon, 1963) is based on an empirical relationship where saturated water vapor concentration, at the mean air temperature, adjusted by a day length factor, is proportional to PET</a:t>
            </a:r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6BB77C2F-9841-95B6-BB5A-C3A2879D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852251"/>
            <a:ext cx="56388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17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D109-E306-9600-6BE7-56BB23AD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Nash-Sutcliffe Efficiency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8E845D9-CDE3-5933-4A44-0A9570E35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45" y="2079345"/>
            <a:ext cx="11721587" cy="145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42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EB9B-B0D2-728D-5EDC-8923D14D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HBV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10E25-F21C-F3D2-D1EB-4888C1DC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P and T</a:t>
            </a:r>
          </a:p>
          <a:p>
            <a:r>
              <a:rPr lang="en-US" dirty="0"/>
              <a:t>Calculate PET</a:t>
            </a:r>
          </a:p>
          <a:p>
            <a:r>
              <a:rPr lang="en-US" dirty="0"/>
              <a:t>Set HBV parameters</a:t>
            </a:r>
          </a:p>
          <a:p>
            <a:r>
              <a:rPr lang="en-US" dirty="0"/>
              <a:t>Run model</a:t>
            </a:r>
          </a:p>
          <a:p>
            <a:r>
              <a:rPr lang="en-US" dirty="0"/>
              <a:t>Compare modeled and observed Q</a:t>
            </a:r>
          </a:p>
          <a:p>
            <a:r>
              <a:rPr lang="en-US" dirty="0"/>
              <a:t>Assess model fit with NSE</a:t>
            </a:r>
          </a:p>
          <a:p>
            <a:r>
              <a:rPr lang="en-US" dirty="0"/>
              <a:t>Calibrate </a:t>
            </a:r>
          </a:p>
          <a:p>
            <a:pPr lvl="1"/>
            <a:r>
              <a:rPr lang="en-US" dirty="0"/>
              <a:t>Use your process understanding to manually calibrate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_sh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3147" r="8946" b="16433"/>
          <a:stretch/>
        </p:blipFill>
        <p:spPr>
          <a:xfrm>
            <a:off x="3960980" y="2054068"/>
            <a:ext cx="4758682" cy="3162302"/>
          </a:xfrm>
          <a:prstGeom prst="rect">
            <a:avLst/>
          </a:prstGeom>
        </p:spPr>
      </p:pic>
      <p:pic>
        <p:nvPicPr>
          <p:cNvPr id="3" name="Picture 2" descr="sheds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82" y="4105203"/>
            <a:ext cx="3337560" cy="2078736"/>
          </a:xfrm>
          <a:prstGeom prst="rect">
            <a:avLst/>
          </a:prstGeom>
        </p:spPr>
      </p:pic>
      <p:pic>
        <p:nvPicPr>
          <p:cNvPr id="4" name="Picture 3" descr="sheds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79" y="3535823"/>
            <a:ext cx="3528374" cy="2648119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9798185" y="4243711"/>
            <a:ext cx="342223" cy="418287"/>
          </a:xfrm>
          <a:custGeom>
            <a:avLst/>
            <a:gdLst>
              <a:gd name="connsiteX0" fmla="*/ 15210 w 342223"/>
              <a:gd name="connsiteY0" fmla="*/ 0 h 418287"/>
              <a:gd name="connsiteX1" fmla="*/ 0 w 342223"/>
              <a:gd name="connsiteY1" fmla="*/ 205341 h 418287"/>
              <a:gd name="connsiteX2" fmla="*/ 342223 w 342223"/>
              <a:gd name="connsiteY2" fmla="*/ 418287 h 418287"/>
              <a:gd name="connsiteX3" fmla="*/ 342223 w 342223"/>
              <a:gd name="connsiteY3" fmla="*/ 418287 h 41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223" h="418287">
                <a:moveTo>
                  <a:pt x="15210" y="0"/>
                </a:moveTo>
                <a:lnTo>
                  <a:pt x="0" y="205341"/>
                </a:lnTo>
                <a:lnTo>
                  <a:pt x="342223" y="418287"/>
                </a:lnTo>
                <a:lnTo>
                  <a:pt x="342223" y="418287"/>
                </a:lnTo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417937" y="4449052"/>
            <a:ext cx="197728" cy="281393"/>
          </a:xfrm>
          <a:custGeom>
            <a:avLst/>
            <a:gdLst>
              <a:gd name="connsiteX0" fmla="*/ 22814 w 197728"/>
              <a:gd name="connsiteY0" fmla="*/ 0 h 281393"/>
              <a:gd name="connsiteX1" fmla="*/ 0 w 197728"/>
              <a:gd name="connsiteY1" fmla="*/ 167315 h 281393"/>
              <a:gd name="connsiteX2" fmla="*/ 197728 w 197728"/>
              <a:gd name="connsiteY2" fmla="*/ 281393 h 28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8" h="281393">
                <a:moveTo>
                  <a:pt x="22814" y="0"/>
                </a:moveTo>
                <a:lnTo>
                  <a:pt x="0" y="167315"/>
                </a:lnTo>
                <a:lnTo>
                  <a:pt x="197728" y="281393"/>
                </a:lnTo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8938827" y="4661995"/>
            <a:ext cx="60839" cy="152104"/>
          </a:xfrm>
          <a:custGeom>
            <a:avLst/>
            <a:gdLst>
              <a:gd name="connsiteX0" fmla="*/ 60839 w 60839"/>
              <a:gd name="connsiteY0" fmla="*/ 0 h 152104"/>
              <a:gd name="connsiteX1" fmla="*/ 0 w 60839"/>
              <a:gd name="connsiteY1" fmla="*/ 91263 h 152104"/>
              <a:gd name="connsiteX2" fmla="*/ 53234 w 60839"/>
              <a:gd name="connsiteY2" fmla="*/ 152104 h 15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39" h="152104">
                <a:moveTo>
                  <a:pt x="60839" y="0"/>
                </a:moveTo>
                <a:lnTo>
                  <a:pt x="0" y="91263"/>
                </a:lnTo>
                <a:lnTo>
                  <a:pt x="53234" y="152104"/>
                </a:lnTo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49188" y="4205685"/>
            <a:ext cx="646420" cy="403077"/>
          </a:xfrm>
          <a:custGeom>
            <a:avLst/>
            <a:gdLst>
              <a:gd name="connsiteX0" fmla="*/ 0 w 646420"/>
              <a:gd name="connsiteY0" fmla="*/ 403077 h 403077"/>
              <a:gd name="connsiteX1" fmla="*/ 182518 w 646420"/>
              <a:gd name="connsiteY1" fmla="*/ 380261 h 403077"/>
              <a:gd name="connsiteX2" fmla="*/ 623605 w 646420"/>
              <a:gd name="connsiteY2" fmla="*/ 15211 h 403077"/>
              <a:gd name="connsiteX3" fmla="*/ 623605 w 646420"/>
              <a:gd name="connsiteY3" fmla="*/ 15211 h 403077"/>
              <a:gd name="connsiteX4" fmla="*/ 646420 w 646420"/>
              <a:gd name="connsiteY4" fmla="*/ 0 h 40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420" h="403077">
                <a:moveTo>
                  <a:pt x="0" y="403077"/>
                </a:moveTo>
                <a:lnTo>
                  <a:pt x="182518" y="380261"/>
                </a:lnTo>
                <a:lnTo>
                  <a:pt x="623605" y="15211"/>
                </a:lnTo>
                <a:lnTo>
                  <a:pt x="623605" y="15211"/>
                </a:lnTo>
                <a:lnTo>
                  <a:pt x="646420" y="0"/>
                </a:lnTo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200943" y="5004230"/>
            <a:ext cx="608396" cy="68446"/>
          </a:xfrm>
          <a:custGeom>
            <a:avLst/>
            <a:gdLst>
              <a:gd name="connsiteX0" fmla="*/ 0 w 608396"/>
              <a:gd name="connsiteY0" fmla="*/ 22815 h 68446"/>
              <a:gd name="connsiteX1" fmla="*/ 471507 w 608396"/>
              <a:gd name="connsiteY1" fmla="*/ 68446 h 68446"/>
              <a:gd name="connsiteX2" fmla="*/ 608396 w 608396"/>
              <a:gd name="connsiteY2" fmla="*/ 0 h 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396" h="68446">
                <a:moveTo>
                  <a:pt x="0" y="22815"/>
                </a:moveTo>
                <a:lnTo>
                  <a:pt x="471507" y="68446"/>
                </a:lnTo>
                <a:lnTo>
                  <a:pt x="608396" y="0"/>
                </a:lnTo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638176" y="5224781"/>
            <a:ext cx="737680" cy="76052"/>
          </a:xfrm>
          <a:custGeom>
            <a:avLst/>
            <a:gdLst>
              <a:gd name="connsiteX0" fmla="*/ 0 w 737680"/>
              <a:gd name="connsiteY0" fmla="*/ 68447 h 76052"/>
              <a:gd name="connsiteX1" fmla="*/ 357432 w 737680"/>
              <a:gd name="connsiteY1" fmla="*/ 76052 h 76052"/>
              <a:gd name="connsiteX2" fmla="*/ 737680 w 737680"/>
              <a:gd name="connsiteY2" fmla="*/ 0 h 7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80" h="76052">
                <a:moveTo>
                  <a:pt x="0" y="68447"/>
                </a:moveTo>
                <a:lnTo>
                  <a:pt x="357432" y="76052"/>
                </a:lnTo>
                <a:lnTo>
                  <a:pt x="737680" y="0"/>
                </a:lnTo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014874" y="4950993"/>
            <a:ext cx="365038" cy="479128"/>
          </a:xfrm>
          <a:custGeom>
            <a:avLst/>
            <a:gdLst>
              <a:gd name="connsiteX0" fmla="*/ 0 w 365038"/>
              <a:gd name="connsiteY0" fmla="*/ 0 h 479128"/>
              <a:gd name="connsiteX1" fmla="*/ 22815 w 365038"/>
              <a:gd name="connsiteY1" fmla="*/ 228156 h 479128"/>
              <a:gd name="connsiteX2" fmla="*/ 136889 w 365038"/>
              <a:gd name="connsiteY2" fmla="*/ 250972 h 479128"/>
              <a:gd name="connsiteX3" fmla="*/ 152099 w 365038"/>
              <a:gd name="connsiteY3" fmla="*/ 349840 h 479128"/>
              <a:gd name="connsiteX4" fmla="*/ 365038 w 365038"/>
              <a:gd name="connsiteY4" fmla="*/ 479128 h 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038" h="479128">
                <a:moveTo>
                  <a:pt x="0" y="0"/>
                </a:moveTo>
                <a:lnTo>
                  <a:pt x="22815" y="228156"/>
                </a:lnTo>
                <a:lnTo>
                  <a:pt x="136889" y="250972"/>
                </a:lnTo>
                <a:lnTo>
                  <a:pt x="152099" y="349840"/>
                </a:lnTo>
                <a:lnTo>
                  <a:pt x="365038" y="479128"/>
                </a:lnTo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170725" y="5179149"/>
            <a:ext cx="768100" cy="547576"/>
          </a:xfrm>
          <a:custGeom>
            <a:avLst/>
            <a:gdLst>
              <a:gd name="connsiteX0" fmla="*/ 0 w 768100"/>
              <a:gd name="connsiteY0" fmla="*/ 0 h 547576"/>
              <a:gd name="connsiteX1" fmla="*/ 121679 w 768100"/>
              <a:gd name="connsiteY1" fmla="*/ 327025 h 547576"/>
              <a:gd name="connsiteX2" fmla="*/ 768100 w 768100"/>
              <a:gd name="connsiteY2" fmla="*/ 547576 h 54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100" h="547576">
                <a:moveTo>
                  <a:pt x="0" y="0"/>
                </a:moveTo>
                <a:lnTo>
                  <a:pt x="121679" y="327025"/>
                </a:lnTo>
                <a:lnTo>
                  <a:pt x="768100" y="547576"/>
                </a:lnTo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516700" y="5673491"/>
            <a:ext cx="327013" cy="281393"/>
          </a:xfrm>
          <a:custGeom>
            <a:avLst/>
            <a:gdLst>
              <a:gd name="connsiteX0" fmla="*/ 0 w 327013"/>
              <a:gd name="connsiteY0" fmla="*/ 0 h 281393"/>
              <a:gd name="connsiteX1" fmla="*/ 91260 w 327013"/>
              <a:gd name="connsiteY1" fmla="*/ 190131 h 281393"/>
              <a:gd name="connsiteX2" fmla="*/ 327013 w 327013"/>
              <a:gd name="connsiteY2" fmla="*/ 281393 h 28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13" h="281393">
                <a:moveTo>
                  <a:pt x="0" y="0"/>
                </a:moveTo>
                <a:lnTo>
                  <a:pt x="91260" y="190131"/>
                </a:lnTo>
                <a:lnTo>
                  <a:pt x="327013" y="281393"/>
                </a:lnTo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623067" y="5954881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9136824" y="5247729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8240072" y="5430121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571138" y="5749141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7137957" y="5886301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3960980" y="5216370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4740758" y="5726725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5221509" y="5886301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501016" y="4517230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3212028" y="4175128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626413" y="4982079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5038719" y="5551407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8756110" y="4661995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349357" y="4555789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9729604" y="4380469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0071827" y="4418629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32881" y="1676952"/>
            <a:ext cx="1583333" cy="509549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/>
                <a:cs typeface="Century Gothic"/>
              </a:rPr>
              <a:t>Old-growth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200944" y="2304382"/>
            <a:ext cx="578111" cy="1231441"/>
          </a:xfrm>
          <a:prstGeom prst="straightConnector1">
            <a:avLst/>
          </a:prstGeom>
          <a:ln w="50800"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345159" y="2049607"/>
            <a:ext cx="1583333" cy="509549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/>
                <a:cs typeface="Century Gothic"/>
              </a:rPr>
              <a:t>Old-growth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482530" y="2677037"/>
            <a:ext cx="585715" cy="1330913"/>
          </a:xfrm>
          <a:prstGeom prst="straightConnector1">
            <a:avLst/>
          </a:prstGeom>
          <a:ln w="50800"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205406" y="2677034"/>
            <a:ext cx="478841" cy="1566674"/>
          </a:xfrm>
          <a:prstGeom prst="straightConnector1">
            <a:avLst/>
          </a:prstGeom>
          <a:ln w="50800"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562126" y="2304379"/>
            <a:ext cx="398854" cy="1505832"/>
          </a:xfrm>
          <a:prstGeom prst="straightConnector1">
            <a:avLst/>
          </a:prstGeom>
          <a:ln w="50800"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531809" y="5221879"/>
            <a:ext cx="1855609" cy="509549"/>
          </a:xfrm>
          <a:prstGeom prst="rect">
            <a:avLst/>
          </a:prstGeom>
          <a:noFill/>
          <a:ln w="50800">
            <a:solidFill>
              <a:srgbClr val="008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/>
                <a:cs typeface="Century Gothic"/>
              </a:rPr>
              <a:t>Regenerating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5531809" y="4555790"/>
            <a:ext cx="456297" cy="609050"/>
          </a:xfrm>
          <a:prstGeom prst="straightConnector1">
            <a:avLst/>
          </a:prstGeom>
          <a:ln w="50800">
            <a:solidFill>
              <a:srgbClr val="008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870281" y="4501522"/>
            <a:ext cx="517137" cy="663321"/>
          </a:xfrm>
          <a:prstGeom prst="straightConnector1">
            <a:avLst/>
          </a:prstGeom>
          <a:ln w="50800">
            <a:solidFill>
              <a:srgbClr val="008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>
            <a:off x="6473018" y="5749141"/>
            <a:ext cx="664941" cy="205740"/>
          </a:xfrm>
          <a:prstGeom prst="bentConnector3">
            <a:avLst>
              <a:gd name="adj1" fmla="val 821"/>
            </a:avLst>
          </a:prstGeom>
          <a:ln w="50800">
            <a:solidFill>
              <a:srgbClr val="008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760227" y="5954881"/>
            <a:ext cx="712790" cy="68580"/>
          </a:xfrm>
          <a:prstGeom prst="straightConnector1">
            <a:avLst/>
          </a:prstGeom>
          <a:ln w="50800">
            <a:solidFill>
              <a:srgbClr val="008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>
            <a:spLocks noChangeAspect="1"/>
          </p:cNvSpPr>
          <p:nvPr/>
        </p:nvSpPr>
        <p:spPr>
          <a:xfrm>
            <a:off x="3264300" y="6215261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355830" y="6132138"/>
            <a:ext cx="2490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/>
                <a:cs typeface="Century Gothic"/>
              </a:rPr>
              <a:t>Stream metabolism station</a:t>
            </a:r>
          </a:p>
        </p:txBody>
      </p:sp>
      <p:cxnSp>
        <p:nvCxnSpPr>
          <p:cNvPr id="89" name="Straight Connector 88"/>
          <p:cNvCxnSpPr/>
          <p:nvPr/>
        </p:nvCxnSpPr>
        <p:spPr>
          <a:xfrm>
            <a:off x="3046876" y="6578509"/>
            <a:ext cx="6179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664785" y="6416661"/>
            <a:ext cx="3005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entury Gothic"/>
                <a:cs typeface="Century Gothic"/>
              </a:rPr>
              <a:t>Hillslope</a:t>
            </a:r>
            <a:r>
              <a:rPr lang="en-US" sz="1400" dirty="0">
                <a:latin typeface="Century Gothic"/>
                <a:cs typeface="Century Gothic"/>
              </a:rPr>
              <a:t>-riparian-stream transect</a:t>
            </a:r>
          </a:p>
        </p:txBody>
      </p:sp>
      <p:cxnSp>
        <p:nvCxnSpPr>
          <p:cNvPr id="43" name="Straight Connector 42"/>
          <p:cNvCxnSpPr>
            <a:endCxn id="27" idx="2"/>
          </p:cNvCxnSpPr>
          <p:nvPr/>
        </p:nvCxnSpPr>
        <p:spPr>
          <a:xfrm>
            <a:off x="2836680" y="4105204"/>
            <a:ext cx="375349" cy="138505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355831" y="4007950"/>
            <a:ext cx="375349" cy="234015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395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eds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74" y="11708"/>
            <a:ext cx="9122052" cy="68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3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_sh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3147" r="8946" b="16433"/>
          <a:stretch/>
        </p:blipFill>
        <p:spPr>
          <a:xfrm>
            <a:off x="935986" y="0"/>
            <a:ext cx="10320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9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44C8-840B-B982-44DD-61A8802C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13D4-9D66-BB5B-D29A-BD1F4709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Lumped </a:t>
            </a:r>
          </a:p>
          <a:p>
            <a:pPr lvl="1"/>
            <a:r>
              <a:rPr lang="en-US" dirty="0"/>
              <a:t>Treat basin as single homogenous element</a:t>
            </a:r>
          </a:p>
          <a:p>
            <a:pPr lvl="1"/>
            <a:r>
              <a:rPr lang="en-US" dirty="0"/>
              <a:t>Develop single outflow hydrograph</a:t>
            </a:r>
          </a:p>
          <a:p>
            <a:pPr lvl="1"/>
            <a:endParaRPr lang="en-US" dirty="0"/>
          </a:p>
          <a:p>
            <a:r>
              <a:rPr lang="en-US" dirty="0"/>
              <a:t>Semi-distributed</a:t>
            </a:r>
          </a:p>
          <a:p>
            <a:pPr lvl="1"/>
            <a:r>
              <a:rPr lang="en-US" dirty="0"/>
              <a:t>Discretize the watershed into homogenous sub-basins based on topography or drainage area</a:t>
            </a:r>
          </a:p>
          <a:p>
            <a:endParaRPr lang="en-US" dirty="0"/>
          </a:p>
          <a:p>
            <a:r>
              <a:rPr lang="en-US" dirty="0"/>
              <a:t>Distributed models within a GIS framework use parameter maps derived from geospatial data to simulate hydrologic process </a:t>
            </a:r>
          </a:p>
        </p:txBody>
      </p:sp>
    </p:spTree>
    <p:extLst>
      <p:ext uri="{BB962C8B-B14F-4D97-AF65-F5344CB8AC3E}">
        <p14:creationId xmlns:p14="http://schemas.microsoft.com/office/powerpoint/2010/main" val="377796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7750-DF2D-C1E2-F7E6-5AC68747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a hydrological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2750-F423-8A0F-61C3-0E4E9C243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</a:rPr>
              <a:t> The Perceptual model: deciding on the processes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</a:rPr>
              <a:t> The Conceptual model: deciding on the equations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</a:rPr>
              <a:t> The Procedural model: developing the model code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</a:rPr>
              <a:t> Model calibration: getting values of parameters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</a:rPr>
              <a:t> Model validation: confirming applicability and accuracy”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</a:rPr>
              <a:t>To these phases Clark et al (2011) also add: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</a:rPr>
              <a:t>     6. Characterizing the model uncertainty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</a:rPr>
              <a:t>which is a requirement that certainly contemporary modelling demands.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1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C04BE7-2564-9F68-06B1-32BF8029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278" y="0"/>
            <a:ext cx="908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14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MD - DRYP 1.0: a parsimonious hydrological model of DRYland Partitioning  of the water balance">
            <a:extLst>
              <a:ext uri="{FF2B5EF4-FFF2-40B4-BE49-F238E27FC236}">
                <a16:creationId xmlns:a16="http://schemas.microsoft.com/office/drawing/2014/main" id="{F003C631-A0BF-7648-F20E-E282CFDB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0"/>
            <a:ext cx="9564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64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A143ED-E9BF-7E3C-DBAF-3C0B9D03AACC}"/>
              </a:ext>
            </a:extLst>
          </p:cNvPr>
          <p:cNvSpPr txBox="1"/>
          <p:nvPr/>
        </p:nvSpPr>
        <p:spPr>
          <a:xfrm>
            <a:off x="432079" y="512466"/>
            <a:ext cx="903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Century Gothic" panose="020B0502020202020204" pitchFamily="34" charset="0"/>
              </a:rPr>
              <a:t>HBV (</a:t>
            </a:r>
            <a:r>
              <a:rPr lang="en-US" sz="2800" dirty="0" err="1">
                <a:latin typeface="Century Gothic" panose="020B0502020202020204" pitchFamily="34" charset="0"/>
              </a:rPr>
              <a:t>Hydrologiska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Byrans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Vattenavdelning</a:t>
            </a:r>
            <a:r>
              <a:rPr lang="en-US" sz="2800" dirty="0">
                <a:latin typeface="Century Gothic" panose="020B0502020202020204" pitchFamily="34" charset="0"/>
              </a:rPr>
              <a:t>) Model 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4EF126-4D5D-8CC2-B614-9F266594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04" y="3112757"/>
            <a:ext cx="7326760" cy="374524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21FDBFC-2F98-9AB9-F0F2-EE8D4713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04" y="1582407"/>
            <a:ext cx="7035800" cy="156210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A6059CB8-7AF7-3C16-338D-8FD75BF58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32" y="1116477"/>
            <a:ext cx="3746411" cy="564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8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279</Words>
  <Application>Microsoft Macintosh PowerPoint</Application>
  <PresentationFormat>Widescreen</PresentationFormat>
  <Paragraphs>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Office Theme</vt:lpstr>
      <vt:lpstr>Intro to hydrological modeling: the HBV model</vt:lpstr>
      <vt:lpstr>PowerPoint Presentation</vt:lpstr>
      <vt:lpstr>PowerPoint Presentation</vt:lpstr>
      <vt:lpstr>PowerPoint Presentation</vt:lpstr>
      <vt:lpstr>Types of models</vt:lpstr>
      <vt:lpstr>Steps of a hydrological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for HBV model</vt:lpstr>
      <vt:lpstr>Hamon method, degree days, NSE</vt:lpstr>
      <vt:lpstr>Nash-Sutcliffe Efficiency</vt:lpstr>
      <vt:lpstr>Steps for HBV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Raster data: Downloading DEMs and Watershed Delineation</dc:title>
  <dc:creator>tpcovino</dc:creator>
  <cp:lastModifiedBy>tpcovino</cp:lastModifiedBy>
  <cp:revision>8</cp:revision>
  <dcterms:created xsi:type="dcterms:W3CDTF">2023-04-17T19:35:38Z</dcterms:created>
  <dcterms:modified xsi:type="dcterms:W3CDTF">2023-04-20T15:58:09Z</dcterms:modified>
</cp:coreProperties>
</file>